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84" autoAdjust="0"/>
    <p:restoredTop sz="94660"/>
  </p:normalViewPr>
  <p:slideViewPr>
    <p:cSldViewPr snapToGrid="0">
      <p:cViewPr varScale="1">
        <p:scale>
          <a:sx n="86" d="100"/>
          <a:sy n="86" d="100"/>
        </p:scale>
        <p:origin x="562"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de-DE"/>
              <a:t>Mastertitelformat bearbeiten</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de-DE"/>
              <a:t>Master-Untertitelformat bearbeiten</a:t>
            </a:r>
            <a:endParaRPr lang="en-US" dirty="0"/>
          </a:p>
        </p:txBody>
      </p:sp>
      <p:sp>
        <p:nvSpPr>
          <p:cNvPr id="4" name="Date Placeholder 3"/>
          <p:cNvSpPr>
            <a:spLocks noGrp="1"/>
          </p:cNvSpPr>
          <p:nvPr>
            <p:ph type="dt" sz="half" idx="10"/>
          </p:nvPr>
        </p:nvSpPr>
        <p:spPr/>
        <p:txBody>
          <a:bodyPr/>
          <a:lstStyle/>
          <a:p>
            <a:fld id="{6C5F82D3-1151-4732-90C1-E0CA2E264A8B}" type="datetimeFigureOut">
              <a:rPr lang="de-DE" smtClean="0"/>
              <a:t>08.02.2021</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875AE4C0-9E7F-4044-BC32-2D163268048E}" type="slidenum">
              <a:rPr lang="de-DE" smtClean="0"/>
              <a:t>‹Nr.›</a:t>
            </a:fld>
            <a:endParaRPr lang="de-DE"/>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473406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6C5F82D3-1151-4732-90C1-E0CA2E264A8B}" type="datetimeFigureOut">
              <a:rPr lang="de-DE" smtClean="0"/>
              <a:t>08.02.2021</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875AE4C0-9E7F-4044-BC32-2D163268048E}" type="slidenum">
              <a:rPr lang="de-DE" smtClean="0"/>
              <a:t>‹Nr.›</a:t>
            </a:fld>
            <a:endParaRPr lang="de-DE"/>
          </a:p>
        </p:txBody>
      </p:sp>
    </p:spTree>
    <p:extLst>
      <p:ext uri="{BB962C8B-B14F-4D97-AF65-F5344CB8AC3E}">
        <p14:creationId xmlns:p14="http://schemas.microsoft.com/office/powerpoint/2010/main" val="22107592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kaler Titel u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de-DE"/>
              <a:t>Mastertitelformat bearbeiten</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6C5F82D3-1151-4732-90C1-E0CA2E264A8B}" type="datetimeFigureOut">
              <a:rPr lang="de-DE" smtClean="0"/>
              <a:t>08.02.2021</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875AE4C0-9E7F-4044-BC32-2D163268048E}" type="slidenum">
              <a:rPr lang="de-DE" smtClean="0"/>
              <a:t>‹Nr.›</a:t>
            </a:fld>
            <a:endParaRPr lang="de-DE"/>
          </a:p>
        </p:txBody>
      </p:sp>
    </p:spTree>
    <p:extLst>
      <p:ext uri="{BB962C8B-B14F-4D97-AF65-F5344CB8AC3E}">
        <p14:creationId xmlns:p14="http://schemas.microsoft.com/office/powerpoint/2010/main" val="4092744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de-DE"/>
              <a:t>Mastertitelformat bearbeiten</a:t>
            </a:r>
            <a:endParaRPr lang="en-US" dirty="0"/>
          </a:p>
        </p:txBody>
      </p:sp>
      <p:sp>
        <p:nvSpPr>
          <p:cNvPr id="3" name="Content Placeholder 2"/>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6C5F82D3-1151-4732-90C1-E0CA2E264A8B}" type="datetimeFigureOut">
              <a:rPr lang="de-DE" smtClean="0"/>
              <a:t>08.02.2021</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875AE4C0-9E7F-4044-BC32-2D163268048E}" type="slidenum">
              <a:rPr lang="de-DE" smtClean="0"/>
              <a:t>‹Nr.›</a:t>
            </a:fld>
            <a:endParaRPr lang="de-DE"/>
          </a:p>
        </p:txBody>
      </p:sp>
    </p:spTree>
    <p:extLst>
      <p:ext uri="{BB962C8B-B14F-4D97-AF65-F5344CB8AC3E}">
        <p14:creationId xmlns:p14="http://schemas.microsoft.com/office/powerpoint/2010/main" val="7773416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Abschnitts-&#10;überschrift">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de-DE"/>
              <a:t>Mastertitelformat bearbeiten</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Mastertextformat bearbeiten</a:t>
            </a:r>
          </a:p>
        </p:txBody>
      </p:sp>
      <p:sp>
        <p:nvSpPr>
          <p:cNvPr id="4" name="Date Placeholder 3"/>
          <p:cNvSpPr>
            <a:spLocks noGrp="1"/>
          </p:cNvSpPr>
          <p:nvPr>
            <p:ph type="dt" sz="half" idx="10"/>
          </p:nvPr>
        </p:nvSpPr>
        <p:spPr/>
        <p:txBody>
          <a:bodyPr/>
          <a:lstStyle/>
          <a:p>
            <a:fld id="{6C5F82D3-1151-4732-90C1-E0CA2E264A8B}" type="datetimeFigureOut">
              <a:rPr lang="de-DE" smtClean="0"/>
              <a:t>08.02.2021</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875AE4C0-9E7F-4044-BC32-2D163268048E}" type="slidenum">
              <a:rPr lang="de-DE" smtClean="0"/>
              <a:t>‹Nr.›</a:t>
            </a:fld>
            <a:endParaRPr lang="de-DE"/>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729848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de-DE"/>
              <a:t>Mastertitelformat bearbeiten</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Date Placeholder 4"/>
          <p:cNvSpPr>
            <a:spLocks noGrp="1"/>
          </p:cNvSpPr>
          <p:nvPr>
            <p:ph type="dt" sz="half" idx="10"/>
          </p:nvPr>
        </p:nvSpPr>
        <p:spPr/>
        <p:txBody>
          <a:bodyPr/>
          <a:lstStyle/>
          <a:p>
            <a:fld id="{6C5F82D3-1151-4732-90C1-E0CA2E264A8B}" type="datetimeFigureOut">
              <a:rPr lang="de-DE" smtClean="0"/>
              <a:t>08.02.2021</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875AE4C0-9E7F-4044-BC32-2D163268048E}" type="slidenum">
              <a:rPr lang="de-DE" smtClean="0"/>
              <a:t>‹Nr.›</a:t>
            </a:fld>
            <a:endParaRPr lang="de-DE"/>
          </a:p>
        </p:txBody>
      </p:sp>
    </p:spTree>
    <p:extLst>
      <p:ext uri="{BB962C8B-B14F-4D97-AF65-F5344CB8AC3E}">
        <p14:creationId xmlns:p14="http://schemas.microsoft.com/office/powerpoint/2010/main" val="14093384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de-DE"/>
              <a:t>Mastertitelformat bearbeiten</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Content Placeholder 3"/>
          <p:cNvSpPr>
            <a:spLocks noGrp="1"/>
          </p:cNvSpPr>
          <p:nvPr>
            <p:ph sz="half" idx="2"/>
          </p:nvPr>
        </p:nvSpPr>
        <p:spPr>
          <a:xfrm>
            <a:off x="1097280" y="2582334"/>
            <a:ext cx="4937760" cy="3378200"/>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Content Placeholder 5"/>
          <p:cNvSpPr>
            <a:spLocks noGrp="1"/>
          </p:cNvSpPr>
          <p:nvPr>
            <p:ph sz="quarter" idx="4"/>
          </p:nvPr>
        </p:nvSpPr>
        <p:spPr>
          <a:xfrm>
            <a:off x="6217920" y="2582334"/>
            <a:ext cx="4937760" cy="3378200"/>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7" name="Date Placeholder 6"/>
          <p:cNvSpPr>
            <a:spLocks noGrp="1"/>
          </p:cNvSpPr>
          <p:nvPr>
            <p:ph type="dt" sz="half" idx="10"/>
          </p:nvPr>
        </p:nvSpPr>
        <p:spPr/>
        <p:txBody>
          <a:bodyPr/>
          <a:lstStyle/>
          <a:p>
            <a:fld id="{6C5F82D3-1151-4732-90C1-E0CA2E264A8B}" type="datetimeFigureOut">
              <a:rPr lang="de-DE" smtClean="0"/>
              <a:t>08.02.2021</a:t>
            </a:fld>
            <a:endParaRPr lang="de-DE"/>
          </a:p>
        </p:txBody>
      </p:sp>
      <p:sp>
        <p:nvSpPr>
          <p:cNvPr id="8" name="Footer Placeholder 7"/>
          <p:cNvSpPr>
            <a:spLocks noGrp="1"/>
          </p:cNvSpPr>
          <p:nvPr>
            <p:ph type="ftr" sz="quarter" idx="11"/>
          </p:nvPr>
        </p:nvSpPr>
        <p:spPr/>
        <p:txBody>
          <a:bodyPr/>
          <a:lstStyle/>
          <a:p>
            <a:endParaRPr lang="de-DE"/>
          </a:p>
        </p:txBody>
      </p:sp>
      <p:sp>
        <p:nvSpPr>
          <p:cNvPr id="9" name="Slide Number Placeholder 8"/>
          <p:cNvSpPr>
            <a:spLocks noGrp="1"/>
          </p:cNvSpPr>
          <p:nvPr>
            <p:ph type="sldNum" sz="quarter" idx="12"/>
          </p:nvPr>
        </p:nvSpPr>
        <p:spPr/>
        <p:txBody>
          <a:bodyPr/>
          <a:lstStyle/>
          <a:p>
            <a:fld id="{875AE4C0-9E7F-4044-BC32-2D163268048E}" type="slidenum">
              <a:rPr lang="de-DE" smtClean="0"/>
              <a:t>‹Nr.›</a:t>
            </a:fld>
            <a:endParaRPr lang="de-DE"/>
          </a:p>
        </p:txBody>
      </p:sp>
    </p:spTree>
    <p:extLst>
      <p:ext uri="{BB962C8B-B14F-4D97-AF65-F5344CB8AC3E}">
        <p14:creationId xmlns:p14="http://schemas.microsoft.com/office/powerpoint/2010/main" val="7835464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Date Placeholder 2"/>
          <p:cNvSpPr>
            <a:spLocks noGrp="1"/>
          </p:cNvSpPr>
          <p:nvPr>
            <p:ph type="dt" sz="half" idx="10"/>
          </p:nvPr>
        </p:nvSpPr>
        <p:spPr/>
        <p:txBody>
          <a:bodyPr/>
          <a:lstStyle/>
          <a:p>
            <a:fld id="{6C5F82D3-1151-4732-90C1-E0CA2E264A8B}" type="datetimeFigureOut">
              <a:rPr lang="de-DE" smtClean="0"/>
              <a:t>08.02.2021</a:t>
            </a:fld>
            <a:endParaRPr lang="de-DE"/>
          </a:p>
        </p:txBody>
      </p:sp>
      <p:sp>
        <p:nvSpPr>
          <p:cNvPr id="4" name="Footer Placeholder 3"/>
          <p:cNvSpPr>
            <a:spLocks noGrp="1"/>
          </p:cNvSpPr>
          <p:nvPr>
            <p:ph type="ftr" sz="quarter" idx="11"/>
          </p:nvPr>
        </p:nvSpPr>
        <p:spPr/>
        <p:txBody>
          <a:bodyPr/>
          <a:lstStyle/>
          <a:p>
            <a:endParaRPr lang="de-DE"/>
          </a:p>
        </p:txBody>
      </p:sp>
      <p:sp>
        <p:nvSpPr>
          <p:cNvPr id="5" name="Slide Number Placeholder 4"/>
          <p:cNvSpPr>
            <a:spLocks noGrp="1"/>
          </p:cNvSpPr>
          <p:nvPr>
            <p:ph type="sldNum" sz="quarter" idx="12"/>
          </p:nvPr>
        </p:nvSpPr>
        <p:spPr/>
        <p:txBody>
          <a:bodyPr/>
          <a:lstStyle/>
          <a:p>
            <a:fld id="{875AE4C0-9E7F-4044-BC32-2D163268048E}" type="slidenum">
              <a:rPr lang="de-DE" smtClean="0"/>
              <a:t>‹Nr.›</a:t>
            </a:fld>
            <a:endParaRPr lang="de-DE"/>
          </a:p>
        </p:txBody>
      </p:sp>
    </p:spTree>
    <p:extLst>
      <p:ext uri="{BB962C8B-B14F-4D97-AF65-F5344CB8AC3E}">
        <p14:creationId xmlns:p14="http://schemas.microsoft.com/office/powerpoint/2010/main" val="23556916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Leer">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6C5F82D3-1151-4732-90C1-E0CA2E264A8B}" type="datetimeFigureOut">
              <a:rPr lang="de-DE" smtClean="0"/>
              <a:t>08.02.2021</a:t>
            </a:fld>
            <a:endParaRPr lang="de-DE"/>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de-DE"/>
          </a:p>
        </p:txBody>
      </p:sp>
      <p:sp>
        <p:nvSpPr>
          <p:cNvPr id="9" name="Slide Number Placeholder 8"/>
          <p:cNvSpPr>
            <a:spLocks noGrp="1"/>
          </p:cNvSpPr>
          <p:nvPr>
            <p:ph type="sldNum" sz="quarter" idx="12"/>
          </p:nvPr>
        </p:nvSpPr>
        <p:spPr/>
        <p:txBody>
          <a:bodyPr/>
          <a:lstStyle/>
          <a:p>
            <a:fld id="{875AE4C0-9E7F-4044-BC32-2D163268048E}" type="slidenum">
              <a:rPr lang="de-DE" smtClean="0"/>
              <a:t>‹Nr.›</a:t>
            </a:fld>
            <a:endParaRPr lang="de-DE"/>
          </a:p>
        </p:txBody>
      </p:sp>
    </p:spTree>
    <p:extLst>
      <p:ext uri="{BB962C8B-B14F-4D97-AF65-F5344CB8AC3E}">
        <p14:creationId xmlns:p14="http://schemas.microsoft.com/office/powerpoint/2010/main" val="33343625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alt mit Überschrift">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de-DE"/>
              <a:t>Mastertitelformat bearbeiten</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Mastertextformat bearbeiten</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6C5F82D3-1151-4732-90C1-E0CA2E264A8B}" type="datetimeFigureOut">
              <a:rPr lang="de-DE" smtClean="0"/>
              <a:t>08.02.2021</a:t>
            </a:fld>
            <a:endParaRPr lang="de-DE"/>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de-DE"/>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875AE4C0-9E7F-4044-BC32-2D163268048E}" type="slidenum">
              <a:rPr lang="de-DE" smtClean="0"/>
              <a:t>‹Nr.›</a:t>
            </a:fld>
            <a:endParaRPr lang="de-DE"/>
          </a:p>
        </p:txBody>
      </p:sp>
    </p:spTree>
    <p:extLst>
      <p:ext uri="{BB962C8B-B14F-4D97-AF65-F5344CB8AC3E}">
        <p14:creationId xmlns:p14="http://schemas.microsoft.com/office/powerpoint/2010/main" val="29541323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ild mit Überschrift">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de-DE"/>
              <a:t>Mastertitelformat bearbeiten</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a:t>Bild durch Klicken auf Symbol hinzufügen</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Mastertextformat bearbeiten</a:t>
            </a:r>
          </a:p>
        </p:txBody>
      </p:sp>
      <p:sp>
        <p:nvSpPr>
          <p:cNvPr id="5" name="Date Placeholder 4"/>
          <p:cNvSpPr>
            <a:spLocks noGrp="1"/>
          </p:cNvSpPr>
          <p:nvPr>
            <p:ph type="dt" sz="half" idx="10"/>
          </p:nvPr>
        </p:nvSpPr>
        <p:spPr/>
        <p:txBody>
          <a:bodyPr/>
          <a:lstStyle/>
          <a:p>
            <a:fld id="{6C5F82D3-1151-4732-90C1-E0CA2E264A8B}" type="datetimeFigureOut">
              <a:rPr lang="de-DE" smtClean="0"/>
              <a:t>08.02.2021</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875AE4C0-9E7F-4044-BC32-2D163268048E}" type="slidenum">
              <a:rPr lang="de-DE" smtClean="0"/>
              <a:t>‹Nr.›</a:t>
            </a:fld>
            <a:endParaRPr lang="de-DE"/>
          </a:p>
        </p:txBody>
      </p:sp>
    </p:spTree>
    <p:extLst>
      <p:ext uri="{BB962C8B-B14F-4D97-AF65-F5344CB8AC3E}">
        <p14:creationId xmlns:p14="http://schemas.microsoft.com/office/powerpoint/2010/main" val="17275745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de-DE"/>
              <a:t>Mastertitelformat bearbeiten</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6C5F82D3-1151-4732-90C1-E0CA2E264A8B}" type="datetimeFigureOut">
              <a:rPr lang="de-DE" smtClean="0"/>
              <a:t>08.02.2021</a:t>
            </a:fld>
            <a:endParaRPr lang="de-DE"/>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de-DE"/>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875AE4C0-9E7F-4044-BC32-2D163268048E}" type="slidenum">
              <a:rPr lang="de-DE" smtClean="0"/>
              <a:t>‹Nr.›</a:t>
            </a:fld>
            <a:endParaRPr lang="de-DE"/>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7709821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B979415-4C94-46C3-9A5B-6098D3D6DB7F}"/>
              </a:ext>
            </a:extLst>
          </p:cNvPr>
          <p:cNvSpPr>
            <a:spLocks noGrp="1"/>
          </p:cNvSpPr>
          <p:nvPr>
            <p:ph type="ctrTitle"/>
          </p:nvPr>
        </p:nvSpPr>
        <p:spPr/>
        <p:txBody>
          <a:bodyPr/>
          <a:lstStyle/>
          <a:p>
            <a:r>
              <a:rPr lang="de-DE" dirty="0"/>
              <a:t>9cM/ 9dM</a:t>
            </a:r>
          </a:p>
        </p:txBody>
      </p:sp>
      <p:sp>
        <p:nvSpPr>
          <p:cNvPr id="3" name="Untertitel 2">
            <a:extLst>
              <a:ext uri="{FF2B5EF4-FFF2-40B4-BE49-F238E27FC236}">
                <a16:creationId xmlns:a16="http://schemas.microsoft.com/office/drawing/2014/main" id="{5C09C702-8C7A-4DB3-97C6-62547BDBF8C5}"/>
              </a:ext>
            </a:extLst>
          </p:cNvPr>
          <p:cNvSpPr>
            <a:spLocks noGrp="1"/>
          </p:cNvSpPr>
          <p:nvPr>
            <p:ph type="subTitle" idx="1"/>
          </p:nvPr>
        </p:nvSpPr>
        <p:spPr/>
        <p:txBody>
          <a:bodyPr/>
          <a:lstStyle/>
          <a:p>
            <a:r>
              <a:rPr lang="de-DE" dirty="0"/>
              <a:t>D-Merkeintrag 18</a:t>
            </a:r>
          </a:p>
        </p:txBody>
      </p:sp>
    </p:spTree>
    <p:extLst>
      <p:ext uri="{BB962C8B-B14F-4D97-AF65-F5344CB8AC3E}">
        <p14:creationId xmlns:p14="http://schemas.microsoft.com/office/powerpoint/2010/main" val="20705629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BCDFDFA-5E02-4F4E-9452-86C926CB1477}"/>
              </a:ext>
            </a:extLst>
          </p:cNvPr>
          <p:cNvSpPr>
            <a:spLocks noGrp="1"/>
          </p:cNvSpPr>
          <p:nvPr>
            <p:ph type="title"/>
          </p:nvPr>
        </p:nvSpPr>
        <p:spPr>
          <a:xfrm>
            <a:off x="1097280" y="286603"/>
            <a:ext cx="9715722" cy="702303"/>
          </a:xfrm>
        </p:spPr>
        <p:txBody>
          <a:bodyPr>
            <a:normAutofit fontScale="90000"/>
          </a:bodyPr>
          <a:lstStyle/>
          <a:p>
            <a:r>
              <a:rPr lang="de-DE" dirty="0"/>
              <a:t>18. ME: Satzarten im Deutschen </a:t>
            </a:r>
          </a:p>
        </p:txBody>
      </p:sp>
      <p:sp>
        <p:nvSpPr>
          <p:cNvPr id="3" name="Inhaltsplatzhalter 2">
            <a:extLst>
              <a:ext uri="{FF2B5EF4-FFF2-40B4-BE49-F238E27FC236}">
                <a16:creationId xmlns:a16="http://schemas.microsoft.com/office/drawing/2014/main" id="{0AC7EB67-707C-4686-9C61-6ED103E93715}"/>
              </a:ext>
            </a:extLst>
          </p:cNvPr>
          <p:cNvSpPr>
            <a:spLocks noGrp="1"/>
          </p:cNvSpPr>
          <p:nvPr>
            <p:ph idx="1"/>
          </p:nvPr>
        </p:nvSpPr>
        <p:spPr>
          <a:xfrm>
            <a:off x="925940" y="1207363"/>
            <a:ext cx="11103303" cy="4998128"/>
          </a:xfrm>
        </p:spPr>
        <p:txBody>
          <a:bodyPr>
            <a:noAutofit/>
          </a:bodyPr>
          <a:lstStyle/>
          <a:p>
            <a:r>
              <a:rPr lang="de-DE" sz="2400" dirty="0">
                <a:solidFill>
                  <a:srgbClr val="FF0000"/>
                </a:solidFill>
              </a:rPr>
              <a:t>Aussagesatz: </a:t>
            </a:r>
            <a:r>
              <a:rPr lang="de-DE" sz="2400" dirty="0"/>
              <a:t>ist die häufigste Satzart. Mit ihr wird ein Sachverhalt gesagt oder mitgeteilt. Die Personalform des Verbs steht an zweiter Stelle. Am Ende des Satzes steht ein Punkt. </a:t>
            </a:r>
          </a:p>
          <a:p>
            <a:pPr lvl="1"/>
            <a:r>
              <a:rPr lang="de-DE" sz="2000" dirty="0"/>
              <a:t>Der Zug </a:t>
            </a:r>
            <a:r>
              <a:rPr lang="de-DE" sz="2000" dirty="0">
                <a:solidFill>
                  <a:srgbClr val="00B050"/>
                </a:solidFill>
              </a:rPr>
              <a:t>fährt</a:t>
            </a:r>
            <a:r>
              <a:rPr lang="de-DE" sz="2000" dirty="0"/>
              <a:t> gleich ab.</a:t>
            </a:r>
          </a:p>
          <a:p>
            <a:pPr marL="292608" lvl="1">
              <a:buNone/>
            </a:pPr>
            <a:r>
              <a:rPr lang="de-DE" sz="2400" dirty="0">
                <a:solidFill>
                  <a:srgbClr val="FF0000"/>
                </a:solidFill>
              </a:rPr>
              <a:t>Fragesatz: </a:t>
            </a:r>
            <a:r>
              <a:rPr lang="de-DE" sz="2400" dirty="0"/>
              <a:t>wird verwendet. Wenn man etwas erfahren will, was man nicht weiß. </a:t>
            </a:r>
          </a:p>
          <a:p>
            <a:pPr marL="292608" lvl="1">
              <a:buNone/>
            </a:pPr>
            <a:endParaRPr lang="de-DE" sz="2400" dirty="0">
              <a:solidFill>
                <a:srgbClr val="C00000"/>
              </a:solidFill>
            </a:endParaRPr>
          </a:p>
          <a:p>
            <a:pPr marL="292608" lvl="1">
              <a:buNone/>
            </a:pPr>
            <a:r>
              <a:rPr lang="de-DE" sz="2400" dirty="0">
                <a:solidFill>
                  <a:srgbClr val="C00000"/>
                </a:solidFill>
              </a:rPr>
              <a:t>Man unterscheidet: </a:t>
            </a:r>
          </a:p>
          <a:p>
            <a:pPr marL="384048" lvl="2" indent="0">
              <a:buNone/>
            </a:pPr>
            <a:r>
              <a:rPr lang="de-DE" sz="2400" dirty="0">
                <a:solidFill>
                  <a:srgbClr val="00B050"/>
                </a:solidFill>
              </a:rPr>
              <a:t>Entscheidungsfrage: </a:t>
            </a:r>
            <a:r>
              <a:rPr lang="de-DE" sz="2400" dirty="0"/>
              <a:t>Die Personalform des Verbs steht an erster Stelle. Die Antwort lautet: Ja oder Nein.</a:t>
            </a:r>
          </a:p>
          <a:p>
            <a:pPr marL="384048" lvl="2" indent="0">
              <a:buNone/>
            </a:pPr>
            <a:r>
              <a:rPr lang="de-DE" sz="2000" dirty="0"/>
              <a:t>Kommst du mit ins Schwimmbad? </a:t>
            </a:r>
            <a:r>
              <a:rPr lang="de-DE" sz="2000" dirty="0">
                <a:sym typeface="Wingdings" panose="05000000000000000000" pitchFamily="2" charset="2"/>
              </a:rPr>
              <a:t> Ja</a:t>
            </a:r>
            <a:endParaRPr lang="de-DE" sz="2000" dirty="0"/>
          </a:p>
          <a:p>
            <a:pPr marL="384048" lvl="2" indent="0">
              <a:buNone/>
            </a:pPr>
            <a:r>
              <a:rPr lang="de-DE" sz="2400" dirty="0">
                <a:solidFill>
                  <a:srgbClr val="00B050"/>
                </a:solidFill>
              </a:rPr>
              <a:t>Ergänzungsfrage: </a:t>
            </a:r>
            <a:r>
              <a:rPr lang="de-DE" sz="2400" dirty="0"/>
              <a:t>wird durch ein Fragewort eingeleitet (wer, was, wann, wo). Die Personalform steht an zweiter Stelle hinter dem Fragepronomen. Die Antwort besteht aus mehreren Wörtern oder einem ganzen Satz. </a:t>
            </a:r>
          </a:p>
          <a:p>
            <a:pPr marL="384048" lvl="2" indent="0">
              <a:buNone/>
            </a:pPr>
            <a:r>
              <a:rPr lang="de-DE" sz="2000" dirty="0"/>
              <a:t>Wo ist mein Schlüssel? </a:t>
            </a:r>
            <a:r>
              <a:rPr lang="de-DE" sz="2000" dirty="0">
                <a:sym typeface="Wingdings" panose="05000000000000000000" pitchFamily="2" charset="2"/>
              </a:rPr>
              <a:t> Er liegt auf der Kommode</a:t>
            </a:r>
          </a:p>
        </p:txBody>
      </p:sp>
    </p:spTree>
    <p:extLst>
      <p:ext uri="{BB962C8B-B14F-4D97-AF65-F5344CB8AC3E}">
        <p14:creationId xmlns:p14="http://schemas.microsoft.com/office/powerpoint/2010/main" val="14463129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a:extLst>
              <a:ext uri="{FF2B5EF4-FFF2-40B4-BE49-F238E27FC236}">
                <a16:creationId xmlns:a16="http://schemas.microsoft.com/office/drawing/2014/main" id="{C8EBBB39-069B-457E-A372-B950927023B2}"/>
              </a:ext>
            </a:extLst>
          </p:cNvPr>
          <p:cNvSpPr>
            <a:spLocks noGrp="1"/>
          </p:cNvSpPr>
          <p:nvPr>
            <p:ph idx="1"/>
          </p:nvPr>
        </p:nvSpPr>
        <p:spPr/>
        <p:txBody>
          <a:bodyPr/>
          <a:lstStyle/>
          <a:p>
            <a:pPr marL="0">
              <a:buNone/>
            </a:pPr>
            <a:r>
              <a:rPr lang="de-DE" dirty="0">
                <a:solidFill>
                  <a:srgbClr val="FF0000"/>
                </a:solidFill>
                <a:sym typeface="Wingdings" panose="05000000000000000000" pitchFamily="2" charset="2"/>
              </a:rPr>
              <a:t>Aufforderungssatz: </a:t>
            </a:r>
            <a:r>
              <a:rPr lang="de-DE" dirty="0">
                <a:sym typeface="Wingdings" panose="05000000000000000000" pitchFamily="2" charset="2"/>
              </a:rPr>
              <a:t>Ist je nach Sprechabsicht eine Bitte, ein Befehl, eine Forderung oder ein Vorschlag. Der Sprecher richtet sich damit an eine andere Person. Die Personalform des Verbs ist im Imperativ und befindet sich an erster Stelle, am Ende des Satzes steht ein Ausrufezeichen.</a:t>
            </a:r>
          </a:p>
          <a:p>
            <a:pPr marL="365760" indent="-457200">
              <a:buFont typeface="Courier New" panose="02070309020205020404" pitchFamily="49" charset="0"/>
              <a:buChar char="o"/>
            </a:pPr>
            <a:r>
              <a:rPr lang="de-DE" sz="1800" dirty="0">
                <a:solidFill>
                  <a:srgbClr val="00B050"/>
                </a:solidFill>
                <a:sym typeface="Wingdings" panose="05000000000000000000" pitchFamily="2" charset="2"/>
              </a:rPr>
              <a:t>Kommt</a:t>
            </a:r>
            <a:r>
              <a:rPr lang="de-DE" sz="1800" dirty="0">
                <a:sym typeface="Wingdings" panose="05000000000000000000" pitchFamily="2" charset="2"/>
              </a:rPr>
              <a:t> essen!</a:t>
            </a:r>
          </a:p>
          <a:p>
            <a:endParaRPr lang="de-DE" dirty="0"/>
          </a:p>
        </p:txBody>
      </p:sp>
      <p:sp>
        <p:nvSpPr>
          <p:cNvPr id="4" name="Titel 1">
            <a:extLst>
              <a:ext uri="{FF2B5EF4-FFF2-40B4-BE49-F238E27FC236}">
                <a16:creationId xmlns:a16="http://schemas.microsoft.com/office/drawing/2014/main" id="{309BB6BB-D38D-4D76-B3CF-EA284925C801}"/>
              </a:ext>
            </a:extLst>
          </p:cNvPr>
          <p:cNvSpPr>
            <a:spLocks noGrp="1"/>
          </p:cNvSpPr>
          <p:nvPr>
            <p:ph type="title"/>
          </p:nvPr>
        </p:nvSpPr>
        <p:spPr>
          <a:xfrm>
            <a:off x="1096962" y="614996"/>
            <a:ext cx="9441973" cy="747819"/>
          </a:xfrm>
        </p:spPr>
        <p:txBody>
          <a:bodyPr>
            <a:normAutofit/>
          </a:bodyPr>
          <a:lstStyle/>
          <a:p>
            <a:r>
              <a:rPr lang="de-DE" dirty="0"/>
              <a:t>18. ME: Satzarten im Deutschen </a:t>
            </a:r>
          </a:p>
        </p:txBody>
      </p:sp>
    </p:spTree>
    <p:extLst>
      <p:ext uri="{BB962C8B-B14F-4D97-AF65-F5344CB8AC3E}">
        <p14:creationId xmlns:p14="http://schemas.microsoft.com/office/powerpoint/2010/main" val="38405727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27C3450-5918-4896-9735-C324262B3590}"/>
              </a:ext>
            </a:extLst>
          </p:cNvPr>
          <p:cNvSpPr>
            <a:spLocks noGrp="1"/>
          </p:cNvSpPr>
          <p:nvPr>
            <p:ph type="title"/>
          </p:nvPr>
        </p:nvSpPr>
        <p:spPr/>
        <p:txBody>
          <a:bodyPr/>
          <a:lstStyle/>
          <a:p>
            <a:r>
              <a:rPr lang="de-DE" dirty="0"/>
              <a:t>Hauptsatz und Nebensatz </a:t>
            </a:r>
          </a:p>
        </p:txBody>
      </p:sp>
      <p:sp>
        <p:nvSpPr>
          <p:cNvPr id="3" name="Inhaltsplatzhalter 2">
            <a:extLst>
              <a:ext uri="{FF2B5EF4-FFF2-40B4-BE49-F238E27FC236}">
                <a16:creationId xmlns:a16="http://schemas.microsoft.com/office/drawing/2014/main" id="{2455999F-014D-453B-B38A-99374AB19EB1}"/>
              </a:ext>
            </a:extLst>
          </p:cNvPr>
          <p:cNvSpPr>
            <a:spLocks noGrp="1"/>
          </p:cNvSpPr>
          <p:nvPr>
            <p:ph idx="1"/>
          </p:nvPr>
        </p:nvSpPr>
        <p:spPr/>
        <p:txBody>
          <a:bodyPr/>
          <a:lstStyle/>
          <a:p>
            <a:r>
              <a:rPr lang="de-DE" dirty="0"/>
              <a:t>Ein Hauptsatz kann </a:t>
            </a:r>
            <a:r>
              <a:rPr lang="de-DE" dirty="0">
                <a:solidFill>
                  <a:srgbClr val="00B050"/>
                </a:solidFill>
              </a:rPr>
              <a:t>alleine</a:t>
            </a:r>
            <a:r>
              <a:rPr lang="de-DE" dirty="0"/>
              <a:t> stehen und die </a:t>
            </a:r>
            <a:r>
              <a:rPr lang="de-DE" dirty="0">
                <a:solidFill>
                  <a:schemeClr val="bg2">
                    <a:lumMod val="50000"/>
                  </a:schemeClr>
                </a:solidFill>
              </a:rPr>
              <a:t>Personalform des Verbs </a:t>
            </a:r>
            <a:r>
              <a:rPr lang="de-DE" dirty="0"/>
              <a:t>steht </a:t>
            </a:r>
            <a:r>
              <a:rPr lang="de-DE" dirty="0">
                <a:solidFill>
                  <a:srgbClr val="00B050"/>
                </a:solidFill>
              </a:rPr>
              <a:t>an zweiter Stelle. </a:t>
            </a:r>
            <a:r>
              <a:rPr lang="de-DE" dirty="0"/>
              <a:t>Zwischen Hauptsätzen, die ohne Konjunktion aneinandergereiht werden, steht ein Komma.</a:t>
            </a:r>
          </a:p>
          <a:p>
            <a:pPr lvl="1"/>
            <a:r>
              <a:rPr lang="de-DE" dirty="0"/>
              <a:t>Pia </a:t>
            </a:r>
            <a:r>
              <a:rPr lang="de-DE" dirty="0">
                <a:solidFill>
                  <a:srgbClr val="00B050"/>
                </a:solidFill>
              </a:rPr>
              <a:t>spielt</a:t>
            </a:r>
            <a:r>
              <a:rPr lang="de-DE" dirty="0"/>
              <a:t> mit den Mädels ihrer Clique Fußball, Tim </a:t>
            </a:r>
            <a:r>
              <a:rPr lang="de-DE" dirty="0">
                <a:solidFill>
                  <a:srgbClr val="00B050"/>
                </a:solidFill>
              </a:rPr>
              <a:t>geht</a:t>
            </a:r>
            <a:r>
              <a:rPr lang="de-DE" dirty="0"/>
              <a:t> mit seinen Freunden shoppen. </a:t>
            </a:r>
          </a:p>
          <a:p>
            <a:r>
              <a:rPr lang="de-DE" dirty="0"/>
              <a:t>Ein Nebensatz kann </a:t>
            </a:r>
            <a:r>
              <a:rPr lang="de-DE" dirty="0">
                <a:solidFill>
                  <a:srgbClr val="C00000"/>
                </a:solidFill>
              </a:rPr>
              <a:t>nicht alleine </a:t>
            </a:r>
            <a:r>
              <a:rPr lang="de-DE" dirty="0"/>
              <a:t>stehen und die </a:t>
            </a:r>
            <a:r>
              <a:rPr lang="de-DE" dirty="0">
                <a:solidFill>
                  <a:schemeClr val="bg2">
                    <a:lumMod val="50000"/>
                  </a:schemeClr>
                </a:solidFill>
              </a:rPr>
              <a:t>Personalform des Verbs </a:t>
            </a:r>
            <a:r>
              <a:rPr lang="de-DE" dirty="0"/>
              <a:t>steht </a:t>
            </a:r>
            <a:r>
              <a:rPr lang="de-DE" dirty="0">
                <a:solidFill>
                  <a:srgbClr val="C00000"/>
                </a:solidFill>
              </a:rPr>
              <a:t>an letzter Stelle. </a:t>
            </a:r>
            <a:r>
              <a:rPr lang="de-DE" dirty="0"/>
              <a:t>Zwischen Nebensatz und Hauptsatz steht ein Komma. </a:t>
            </a:r>
          </a:p>
          <a:p>
            <a:r>
              <a:rPr lang="de-DE" dirty="0"/>
              <a:t>Tim spielt nicht mit dem Computer, </a:t>
            </a:r>
            <a:r>
              <a:rPr lang="de-DE" u="sng" dirty="0"/>
              <a:t>weil er keine Lust dazu </a:t>
            </a:r>
            <a:r>
              <a:rPr lang="de-DE" u="sng" dirty="0">
                <a:solidFill>
                  <a:srgbClr val="C00000"/>
                </a:solidFill>
              </a:rPr>
              <a:t>hat</a:t>
            </a:r>
            <a:r>
              <a:rPr lang="de-DE" dirty="0"/>
              <a:t>. </a:t>
            </a:r>
          </a:p>
          <a:p>
            <a:endParaRPr lang="de-DE" dirty="0"/>
          </a:p>
        </p:txBody>
      </p:sp>
    </p:spTree>
    <p:extLst>
      <p:ext uri="{BB962C8B-B14F-4D97-AF65-F5344CB8AC3E}">
        <p14:creationId xmlns:p14="http://schemas.microsoft.com/office/powerpoint/2010/main" val="42304924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E655049-EA78-4293-AD31-9D78A245D9B4}"/>
              </a:ext>
            </a:extLst>
          </p:cNvPr>
          <p:cNvSpPr>
            <a:spLocks noGrp="1"/>
          </p:cNvSpPr>
          <p:nvPr>
            <p:ph type="title"/>
          </p:nvPr>
        </p:nvSpPr>
        <p:spPr/>
        <p:txBody>
          <a:bodyPr/>
          <a:lstStyle/>
          <a:p>
            <a:r>
              <a:rPr lang="de-DE" dirty="0"/>
              <a:t>Satzreihe und Satzgefüge</a:t>
            </a:r>
          </a:p>
        </p:txBody>
      </p:sp>
      <p:sp>
        <p:nvSpPr>
          <p:cNvPr id="3" name="Inhaltsplatzhalter 2">
            <a:extLst>
              <a:ext uri="{FF2B5EF4-FFF2-40B4-BE49-F238E27FC236}">
                <a16:creationId xmlns:a16="http://schemas.microsoft.com/office/drawing/2014/main" id="{B1268C1C-25C3-4BC4-85A4-5B56095BF4AC}"/>
              </a:ext>
            </a:extLst>
          </p:cNvPr>
          <p:cNvSpPr>
            <a:spLocks noGrp="1"/>
          </p:cNvSpPr>
          <p:nvPr>
            <p:ph idx="1"/>
          </p:nvPr>
        </p:nvSpPr>
        <p:spPr/>
        <p:txBody>
          <a:bodyPr/>
          <a:lstStyle/>
          <a:p>
            <a:r>
              <a:rPr lang="de-DE" b="1" dirty="0">
                <a:solidFill>
                  <a:srgbClr val="C00000"/>
                </a:solidFill>
              </a:rPr>
              <a:t>Satzreihe: </a:t>
            </a:r>
            <a:r>
              <a:rPr lang="de-DE" dirty="0"/>
              <a:t>Zwei gleichrangige Hauptsätze sind miteinander verbunden (Hauptsatz + Hauptsatz). Steht zwischen den Sätze einer Satzreihe keine </a:t>
            </a:r>
            <a:r>
              <a:rPr lang="de-DE" dirty="0">
                <a:solidFill>
                  <a:srgbClr val="C00000"/>
                </a:solidFill>
              </a:rPr>
              <a:t>Konjunktion </a:t>
            </a:r>
            <a:r>
              <a:rPr lang="de-DE" dirty="0"/>
              <a:t>(=Bindewort) muss ein Komma gesetzt werden.</a:t>
            </a:r>
          </a:p>
          <a:p>
            <a:r>
              <a:rPr lang="de-DE" dirty="0"/>
              <a:t>Maries Familie fährt an die Nordseeküste</a:t>
            </a:r>
            <a:r>
              <a:rPr lang="de-DE" dirty="0">
                <a:solidFill>
                  <a:srgbClr val="C00000"/>
                </a:solidFill>
              </a:rPr>
              <a:t>,</a:t>
            </a:r>
            <a:r>
              <a:rPr lang="de-DE" dirty="0"/>
              <a:t> sie will dort campen</a:t>
            </a:r>
          </a:p>
          <a:p>
            <a:r>
              <a:rPr lang="de-DE" b="1" dirty="0">
                <a:solidFill>
                  <a:srgbClr val="C00000"/>
                </a:solidFill>
              </a:rPr>
              <a:t>Satzgefüge: </a:t>
            </a:r>
            <a:r>
              <a:rPr lang="de-DE" dirty="0"/>
              <a:t>Zwei nicht gleichrangige Sätze (Hauptsatz + Nebensatz) werden miteinander verbunden. Zwischen den beiden Sätzen steht immer eine </a:t>
            </a:r>
            <a:r>
              <a:rPr lang="de-DE" dirty="0">
                <a:solidFill>
                  <a:srgbClr val="00B050"/>
                </a:solidFill>
              </a:rPr>
              <a:t>Komma</a:t>
            </a:r>
            <a:r>
              <a:rPr lang="de-DE" dirty="0"/>
              <a:t>. </a:t>
            </a:r>
          </a:p>
          <a:p>
            <a:r>
              <a:rPr lang="de-DE" dirty="0"/>
              <a:t>Weil viele Menschen vom großen Geld träumen</a:t>
            </a:r>
            <a:r>
              <a:rPr lang="de-DE" dirty="0">
                <a:solidFill>
                  <a:srgbClr val="00B050"/>
                </a:solidFill>
              </a:rPr>
              <a:t>,</a:t>
            </a:r>
            <a:r>
              <a:rPr lang="de-DE" dirty="0"/>
              <a:t> spielen sie regelmäßig Lotto</a:t>
            </a:r>
          </a:p>
        </p:txBody>
      </p:sp>
    </p:spTree>
    <p:extLst>
      <p:ext uri="{BB962C8B-B14F-4D97-AF65-F5344CB8AC3E}">
        <p14:creationId xmlns:p14="http://schemas.microsoft.com/office/powerpoint/2010/main" val="1880745256"/>
      </p:ext>
    </p:extLst>
  </p:cSld>
  <p:clrMapOvr>
    <a:masterClrMapping/>
  </p:clrMapOvr>
</p:sld>
</file>

<file path=ppt/theme/theme1.xml><?xml version="1.0" encoding="utf-8"?>
<a:theme xmlns:a="http://schemas.openxmlformats.org/drawingml/2006/main" name="Rückblick">
  <a:themeElements>
    <a:clrScheme name="Rückblick">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ückblick">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ückblick">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0</TotalTime>
  <Words>370</Words>
  <Application>Microsoft Office PowerPoint</Application>
  <PresentationFormat>Breitbild</PresentationFormat>
  <Paragraphs>25</Paragraphs>
  <Slides>5</Slides>
  <Notes>0</Notes>
  <HiddenSlides>0</HiddenSlides>
  <MMClips>0</MMClips>
  <ScaleCrop>false</ScaleCrop>
  <HeadingPairs>
    <vt:vector size="6" baseType="variant">
      <vt:variant>
        <vt:lpstr>Verwendete Schriftarten</vt:lpstr>
      </vt:variant>
      <vt:variant>
        <vt:i4>4</vt:i4>
      </vt:variant>
      <vt:variant>
        <vt:lpstr>Design</vt:lpstr>
      </vt:variant>
      <vt:variant>
        <vt:i4>1</vt:i4>
      </vt:variant>
      <vt:variant>
        <vt:lpstr>Folientitel</vt:lpstr>
      </vt:variant>
      <vt:variant>
        <vt:i4>5</vt:i4>
      </vt:variant>
    </vt:vector>
  </HeadingPairs>
  <TitlesOfParts>
    <vt:vector size="10" baseType="lpstr">
      <vt:lpstr>Calibri</vt:lpstr>
      <vt:lpstr>Calibri Light</vt:lpstr>
      <vt:lpstr>Courier New</vt:lpstr>
      <vt:lpstr>Wingdings</vt:lpstr>
      <vt:lpstr>Rückblick</vt:lpstr>
      <vt:lpstr>9cM/ 9dM</vt:lpstr>
      <vt:lpstr>18. ME: Satzarten im Deutschen </vt:lpstr>
      <vt:lpstr>18. ME: Satzarten im Deutschen </vt:lpstr>
      <vt:lpstr>Hauptsatz und Nebensatz </vt:lpstr>
      <vt:lpstr>Satzreihe und Satzgefüge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9cM/ 9dM</dc:title>
  <dc:creator>Böck, Constanze</dc:creator>
  <cp:lastModifiedBy>Böck, Constanze</cp:lastModifiedBy>
  <cp:revision>8</cp:revision>
  <dcterms:created xsi:type="dcterms:W3CDTF">2021-02-03T08:52:46Z</dcterms:created>
  <dcterms:modified xsi:type="dcterms:W3CDTF">2021-02-08T10:23:44Z</dcterms:modified>
</cp:coreProperties>
</file>